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44"/>
  </p:notesMasterIdLst>
  <p:handoutMasterIdLst>
    <p:handoutMasterId r:id="rId45"/>
  </p:handoutMasterIdLst>
  <p:sldIdLst>
    <p:sldId id="669" r:id="rId6"/>
    <p:sldId id="674" r:id="rId7"/>
    <p:sldId id="654" r:id="rId8"/>
    <p:sldId id="652" r:id="rId9"/>
    <p:sldId id="653" r:id="rId10"/>
    <p:sldId id="639" r:id="rId11"/>
    <p:sldId id="685" r:id="rId12"/>
    <p:sldId id="657" r:id="rId13"/>
    <p:sldId id="662" r:id="rId14"/>
    <p:sldId id="663" r:id="rId15"/>
    <p:sldId id="670" r:id="rId16"/>
    <p:sldId id="682" r:id="rId17"/>
    <p:sldId id="697" r:id="rId18"/>
    <p:sldId id="688" r:id="rId19"/>
    <p:sldId id="721" r:id="rId20"/>
    <p:sldId id="614" r:id="rId21"/>
    <p:sldId id="605" r:id="rId22"/>
    <p:sldId id="698" r:id="rId23"/>
    <p:sldId id="699" r:id="rId24"/>
    <p:sldId id="700" r:id="rId25"/>
    <p:sldId id="620" r:id="rId26"/>
    <p:sldId id="623" r:id="rId27"/>
    <p:sldId id="665" r:id="rId28"/>
    <p:sldId id="701" r:id="rId29"/>
    <p:sldId id="666" r:id="rId30"/>
    <p:sldId id="624" r:id="rId31"/>
    <p:sldId id="625" r:id="rId32"/>
    <p:sldId id="668" r:id="rId33"/>
    <p:sldId id="718" r:id="rId34"/>
    <p:sldId id="689" r:id="rId35"/>
    <p:sldId id="717" r:id="rId36"/>
    <p:sldId id="568" r:id="rId37"/>
    <p:sldId id="572" r:id="rId38"/>
    <p:sldId id="719" r:id="rId39"/>
    <p:sldId id="706" r:id="rId40"/>
    <p:sldId id="705" r:id="rId41"/>
    <p:sldId id="720" r:id="rId42"/>
    <p:sldId id="630" r:id="rId43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999999"/>
    <a:srgbClr val="E7E7E8"/>
    <a:srgbClr val="4D4D4D"/>
    <a:srgbClr val="4F5683"/>
    <a:srgbClr val="88DAE7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3" autoAdjust="0"/>
    <p:restoredTop sz="96928" autoAdjust="0"/>
  </p:normalViewPr>
  <p:slideViewPr>
    <p:cSldViewPr snapToGrid="0">
      <p:cViewPr varScale="1">
        <p:scale>
          <a:sx n="124" d="100"/>
          <a:sy n="124" d="100"/>
        </p:scale>
        <p:origin x="192" y="840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-536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5E9BF7-95E4-A242-BA1D-05FDCF603BE6}" type="datetime1">
              <a:rPr lang="en-US" smtClean="0"/>
              <a:t>10/17/24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65DBCB1-0306-AD41-9452-11E7C08D5C04}" type="datetime1">
              <a:rPr lang="en-US" smtClean="0"/>
              <a:t>10/17/24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32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4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Automated cars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Real-time bidding (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RTB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Stock exchange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Telemedicine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Blockchain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2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5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5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99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35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5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2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4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97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76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72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12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1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0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52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03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7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95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Consistency: Availability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correlates with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revenue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generally does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not.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Availability: partial availably ?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100% PERFECT</a:t>
            </a:r>
          </a:p>
          <a:p>
            <a:pPr algn="ctr"/>
            <a:endParaRPr lang="en-US" sz="8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= $$$$$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27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04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51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749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9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29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0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06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3418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2024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043780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TRADEOFFS OF DATA ARCHITECTURES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STARTUPS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848" r="1865" b="13300"/>
          <a:stretch/>
        </p:blipFill>
        <p:spPr>
          <a:xfrm>
            <a:off x="6909622" y="2223250"/>
            <a:ext cx="4140435" cy="2411500"/>
          </a:xfrm>
          <a:prstGeom prst="rect">
            <a:avLst/>
          </a:prstGeom>
        </p:spPr>
      </p:pic>
      <p:pic>
        <p:nvPicPr>
          <p:cNvPr id="2050" name="Picture 2" descr="Képtalálat a következőre: „asana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96" y="4634750"/>
            <a:ext cx="1320032" cy="33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y globalization 4.0 is on the top of the C-suite&amp;#39;s agenda | Zurich  Insurance">
            <a:extLst>
              <a:ext uri="{FF2B5EF4-FFF2-40B4-BE49-F238E27FC236}">
                <a16:creationId xmlns:a16="http://schemas.microsoft.com/office/drawing/2014/main" id="{E9C1D354-17FB-174E-B84E-896487FD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4" y="2327969"/>
            <a:ext cx="3879272" cy="1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6AFD8-ADBA-B947-B6D0-C7741164CFC3}"/>
              </a:ext>
            </a:extLst>
          </p:cNvPr>
          <p:cNvSpPr txBox="1"/>
          <p:nvPr/>
        </p:nvSpPr>
        <p:spPr>
          <a:xfrm>
            <a:off x="-243512" y="5398715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GLOBAL ENTERPRISE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33F85-BF2E-314A-869E-E06055F91CA5}"/>
              </a:ext>
            </a:extLst>
          </p:cNvPr>
          <p:cNvSpPr txBox="1"/>
          <p:nvPr/>
        </p:nvSpPr>
        <p:spPr>
          <a:xfrm>
            <a:off x="5997959" y="5398715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HYPER SCALE CAPACITY</a:t>
            </a:r>
          </a:p>
        </p:txBody>
      </p:sp>
    </p:spTree>
    <p:extLst>
      <p:ext uri="{BB962C8B-B14F-4D97-AF65-F5344CB8AC3E}">
        <p14:creationId xmlns:p14="http://schemas.microsoft.com/office/powerpoint/2010/main" val="55240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096" y="1222322"/>
            <a:ext cx="1110847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SOURCE </a:t>
            </a: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IS SOFTWARE WITH SOURCE CODE THAT ANYONE CAN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INSPECT,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MODIFY,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ENHANCE.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Ã©ptalÃ¡lat a kÃ¶vetkezÅre: âopen sourceâ">
            <a:extLst>
              <a:ext uri="{FF2B5EF4-FFF2-40B4-BE49-F238E27FC236}">
                <a16:creationId xmlns:a16="http://schemas.microsoft.com/office/drawing/2014/main" id="{DCCCB5F6-6494-46B4-B907-8FE214DC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" y="5065582"/>
            <a:ext cx="1352258" cy="11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Ã©ptalÃ¡lat a kÃ¶vetkezÅre: âapache software foundationâ">
            <a:extLst>
              <a:ext uri="{FF2B5EF4-FFF2-40B4-BE49-F238E27FC236}">
                <a16:creationId xmlns:a16="http://schemas.microsoft.com/office/drawing/2014/main" id="{B5AC5B74-D61C-47C9-BBD6-B1A8BE67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49" y="4921472"/>
            <a:ext cx="2985294" cy="14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Ã©ptalÃ¡lat a kÃ¶vetkezÅre: âFree Software Foundationâ">
            <a:extLst>
              <a:ext uri="{FF2B5EF4-FFF2-40B4-BE49-F238E27FC236}">
                <a16:creationId xmlns:a16="http://schemas.microsoft.com/office/drawing/2014/main" id="{73A48049-97A3-4126-B44A-3388763D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00" y="5059630"/>
            <a:ext cx="2096881" cy="10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COST OF STORAGE / COST OF COMPUTATION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10B55-A105-4E09-8C26-D5DEBFBA097E}"/>
              </a:ext>
            </a:extLst>
          </p:cNvPr>
          <p:cNvSpPr/>
          <p:nvPr/>
        </p:nvSpPr>
        <p:spPr>
          <a:xfrm>
            <a:off x="3730851" y="1344476"/>
            <a:ext cx="4269439" cy="4370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1 Gigabyte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$2.64 billion </a:t>
            </a:r>
            <a:r>
              <a:rPr lang="en-US" sz="2800" dirty="0">
                <a:latin typeface="Arial Black" panose="020B0A04020102020204" pitchFamily="34" charset="0"/>
              </a:rPr>
              <a:t>in 1965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$0.014 </a:t>
            </a:r>
            <a:r>
              <a:rPr lang="en-US" sz="2800" dirty="0">
                <a:latin typeface="Arial Black" panose="020B0A04020102020204" pitchFamily="34" charset="0"/>
              </a:rPr>
              <a:t>in 2024</a:t>
            </a:r>
            <a:endParaRPr lang="en-US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4D69560-E826-4B1E-9E8D-71ADF8841EDE}"/>
              </a:ext>
            </a:extLst>
          </p:cNvPr>
          <p:cNvSpPr/>
          <p:nvPr/>
        </p:nvSpPr>
        <p:spPr>
          <a:xfrm rot="16200000">
            <a:off x="5580940" y="2987912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CHANGE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439736" y="1738999"/>
            <a:ext cx="939668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 </a:t>
            </a:r>
            <a:r>
              <a:rPr lang="en-US" sz="3200" spc="-2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+ highly available + large 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economically feasible way</a:t>
            </a:r>
          </a:p>
        </p:txBody>
      </p:sp>
    </p:spTree>
    <p:extLst>
      <p:ext uri="{BB962C8B-B14F-4D97-AF65-F5344CB8AC3E}">
        <p14:creationId xmlns:p14="http://schemas.microsoft.com/office/powerpoint/2010/main" val="4317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FIRST IDEA: DISTRIBUTED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36" y="2309974"/>
            <a:ext cx="5247608" cy="29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3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SERVER – CLIENT ARCHITECTURE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7" y="4491797"/>
            <a:ext cx="1171083" cy="1801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 flipH="1">
            <a:off x="5263928" y="2990039"/>
            <a:ext cx="382389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263928" y="2990039"/>
            <a:ext cx="2616084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1851306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05294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SCALING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8" y="3307967"/>
            <a:ext cx="1940573" cy="2985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>
            <a:off x="5646317" y="2990039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648674" y="2990039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49764" y="4073954"/>
            <a:ext cx="2201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VERTICAL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61440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DISTRIBUTED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5388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211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26822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57985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9557" y="4911242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90497" y="3032603"/>
            <a:ext cx="31406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HORIZONTAL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22959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REPLICATION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AB16-2929-4A80-A23D-717E2FAAB5F1}"/>
              </a:ext>
            </a:extLst>
          </p:cNvPr>
          <p:cNvSpPr/>
          <p:nvPr/>
        </p:nvSpPr>
        <p:spPr>
          <a:xfrm>
            <a:off x="3155768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104679" y="2714675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REPLICATION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236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LOAD BALANCER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CCADED-911D-46D3-895F-88CC8EF1CB96}"/>
              </a:ext>
            </a:extLst>
          </p:cNvPr>
          <p:cNvSpPr/>
          <p:nvPr/>
        </p:nvSpPr>
        <p:spPr>
          <a:xfrm>
            <a:off x="4208956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F127C4-0E3C-4DB7-ADF9-D1AA833CE183}"/>
              </a:ext>
            </a:extLst>
          </p:cNvPr>
          <p:cNvSpPr/>
          <p:nvPr/>
        </p:nvSpPr>
        <p:spPr>
          <a:xfrm>
            <a:off x="5307201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9D0F23-5500-425D-BE4C-6C5981459AE4}"/>
              </a:ext>
            </a:extLst>
          </p:cNvPr>
          <p:cNvSpPr/>
          <p:nvPr/>
        </p:nvSpPr>
        <p:spPr>
          <a:xfrm>
            <a:off x="6527639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358428" y="3356289"/>
            <a:ext cx="3797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SCALE ONLY FOR PERFORMANCE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34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PARTITIONING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8764787" y="2714675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PARTITIONING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066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PROXY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480235" y="3351051"/>
            <a:ext cx="3621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KNOW WHERE TO GO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UNBALANCED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AD107A-9DF7-433A-B1FA-9DDC50206739}"/>
              </a:ext>
            </a:extLst>
          </p:cNvPr>
          <p:cNvSpPr/>
          <p:nvPr/>
        </p:nvSpPr>
        <p:spPr>
          <a:xfrm>
            <a:off x="3155768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hu-HU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EUROPE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82027-4620-4C93-B0CB-96A4E56BE87D}"/>
              </a:ext>
            </a:extLst>
          </p:cNvPr>
          <p:cNvSpPr/>
          <p:nvPr/>
        </p:nvSpPr>
        <p:spPr>
          <a:xfrm>
            <a:off x="4208956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AMERICA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F794B2-5C7C-4A8C-AADC-8543BAEB74FC}"/>
              </a:ext>
            </a:extLst>
          </p:cNvPr>
          <p:cNvSpPr/>
          <p:nvPr/>
        </p:nvSpPr>
        <p:spPr>
          <a:xfrm>
            <a:off x="5307201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ASIA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83573E-0D5F-4B4E-A2E0-06699D42A569}"/>
              </a:ext>
            </a:extLst>
          </p:cNvPr>
          <p:cNvSpPr/>
          <p:nvPr/>
        </p:nvSpPr>
        <p:spPr>
          <a:xfrm>
            <a:off x="6527639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AFRICA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1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LANDSCAPE BEFORE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1018553" y="1282526"/>
            <a:ext cx="2941320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22" y="1282526"/>
            <a:ext cx="2488613" cy="12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31" y="3042607"/>
            <a:ext cx="2252982" cy="20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96" y="2027722"/>
            <a:ext cx="2203269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ok a következőre: IBM Db2">
            <a:extLst>
              <a:ext uri="{FF2B5EF4-FFF2-40B4-BE49-F238E27FC236}">
                <a16:creationId xmlns:a16="http://schemas.microsoft.com/office/drawing/2014/main" id="{E8B9265D-D16B-4702-B79E-5EB21B45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059" y="4727046"/>
            <a:ext cx="1604918" cy="160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Képtalálat a következőre: „sas analytics”">
            <a:extLst>
              <a:ext uri="{FF2B5EF4-FFF2-40B4-BE49-F238E27FC236}">
                <a16:creationId xmlns:a16="http://schemas.microsoft.com/office/drawing/2014/main" id="{3B0A90B4-DC1D-476B-B6EA-E61A3D79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60" y="3203284"/>
            <a:ext cx="2129549" cy="8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Képtalálat a következőre: „microstrategy”">
            <a:extLst>
              <a:ext uri="{FF2B5EF4-FFF2-40B4-BE49-F238E27FC236}">
                <a16:creationId xmlns:a16="http://schemas.microsoft.com/office/drawing/2014/main" id="{D39CA4E9-430A-4843-9CCA-2B20569B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32" y="4686694"/>
            <a:ext cx="3401279" cy="9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P SE logo">
            <a:extLst>
              <a:ext uri="{FF2B5EF4-FFF2-40B4-BE49-F238E27FC236}">
                <a16:creationId xmlns:a16="http://schemas.microsoft.com/office/drawing/2014/main" id="{8031CB7A-0362-4F6D-981E-85EFFA3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3" y="5140198"/>
            <a:ext cx="1895361" cy="9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HORIZONTAL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SCALING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SHARDING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499746" y="2714675"/>
            <a:ext cx="2601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SHARDING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977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AGGREGATOR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10384539" y="3351051"/>
            <a:ext cx="1717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BE SLOW</a:t>
            </a: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923CAD-3C04-4844-ADDE-53002A8D9B40}"/>
              </a:ext>
            </a:extLst>
          </p:cNvPr>
          <p:cNvSpPr/>
          <p:nvPr/>
        </p:nvSpPr>
        <p:spPr>
          <a:xfrm>
            <a:off x="3155768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80490-2005-4646-9EBF-E9938FCCC5C8}"/>
              </a:ext>
            </a:extLst>
          </p:cNvPr>
          <p:cNvSpPr/>
          <p:nvPr/>
        </p:nvSpPr>
        <p:spPr>
          <a:xfrm>
            <a:off x="4208956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B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CB5168-3442-4126-8BDF-59F9B4B738EC}"/>
              </a:ext>
            </a:extLst>
          </p:cNvPr>
          <p:cNvSpPr/>
          <p:nvPr/>
        </p:nvSpPr>
        <p:spPr>
          <a:xfrm>
            <a:off x="5307201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C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1EB2DF-FEF7-4800-BE1E-333C19CC9C04}"/>
              </a:ext>
            </a:extLst>
          </p:cNvPr>
          <p:cNvSpPr/>
          <p:nvPr/>
        </p:nvSpPr>
        <p:spPr>
          <a:xfrm>
            <a:off x="6527639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D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7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BARE METAL SERVER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COMPLICATED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21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</a:t>
            </a: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3078" r="2185"/>
          <a:stretch/>
        </p:blipFill>
        <p:spPr bwMode="auto">
          <a:xfrm>
            <a:off x="426698" y="2119679"/>
            <a:ext cx="5412362" cy="233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31E9F-88AB-AE44-9828-BC7E743ED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7"/>
          <a:stretch/>
        </p:blipFill>
        <p:spPr>
          <a:xfrm>
            <a:off x="6572095" y="2151223"/>
            <a:ext cx="4929698" cy="2366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4D79D-9AB8-F042-8323-95513184678B}"/>
              </a:ext>
            </a:extLst>
          </p:cNvPr>
          <p:cNvSpPr txBox="1"/>
          <p:nvPr/>
        </p:nvSpPr>
        <p:spPr>
          <a:xfrm>
            <a:off x="7110847" y="4885913"/>
            <a:ext cx="41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SEASONALITY OF </a:t>
            </a: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DATA SIZE (YEAR)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1CD15-E99A-C64D-9358-4BB2BB276FF6}"/>
              </a:ext>
            </a:extLst>
          </p:cNvPr>
          <p:cNvSpPr txBox="1"/>
          <p:nvPr/>
        </p:nvSpPr>
        <p:spPr>
          <a:xfrm>
            <a:off x="1062098" y="4885913"/>
            <a:ext cx="41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SEASONALITY OF </a:t>
            </a: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REQUESTS (DAY)</a:t>
            </a:r>
          </a:p>
        </p:txBody>
      </p:sp>
    </p:spTree>
    <p:extLst>
      <p:ext uri="{BB962C8B-B14F-4D97-AF65-F5344CB8AC3E}">
        <p14:creationId xmlns:p14="http://schemas.microsoft.com/office/powerpoint/2010/main" val="142717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TENANTS</a:t>
            </a:r>
          </a:p>
        </p:txBody>
      </p:sp>
      <p:pic>
        <p:nvPicPr>
          <p:cNvPr id="5" name="Picture 2" descr="Képtalálat a következőre: „virtual machine”">
            <a:extLst>
              <a:ext uri="{FF2B5EF4-FFF2-40B4-BE49-F238E27FC236}">
                <a16:creationId xmlns:a16="http://schemas.microsoft.com/office/drawing/2014/main" id="{22D20A36-16D4-4D50-9ABD-61DF0FB6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63" y="2508598"/>
            <a:ext cx="5238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124DC-4E20-B241-BFA3-0B422C6F216C}"/>
              </a:ext>
            </a:extLst>
          </p:cNvPr>
          <p:cNvSpPr txBox="1"/>
          <p:nvPr/>
        </p:nvSpPr>
        <p:spPr>
          <a:xfrm>
            <a:off x="4464629" y="5239202"/>
            <a:ext cx="610638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RESOURCE RENTING </a:t>
            </a:r>
            <a:r>
              <a:rPr lang="en-US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(DATA CENTERS)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DYNAMIC RESOURCE ALLOCATION </a:t>
            </a:r>
            <a:r>
              <a:rPr lang="en-US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(VIRTUALIZATION)</a:t>
            </a:r>
            <a:endParaRPr lang="en-US" sz="1800" dirty="0">
              <a:solidFill>
                <a:srgbClr val="2FBDD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77355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679064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SECURITY: PRIVATE VS PUBLIC </a:t>
            </a: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65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CLOUD</a:t>
            </a:r>
          </a:p>
        </p:txBody>
      </p:sp>
      <p:pic>
        <p:nvPicPr>
          <p:cNvPr id="4" name="Picture 3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53" y="1650448"/>
            <a:ext cx="6166893" cy="40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6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- AMAZON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1902" y="4348421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3336" y="4348420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7820" y="4348420"/>
            <a:ext cx="398088" cy="61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28" y="1235361"/>
            <a:ext cx="1055430" cy="8641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7712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2535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9146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10309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46207" y="2381084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83343" y="2090947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1500947" y="3789426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2517897" y="3791515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3091890" y="3791515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3091890" y="3791515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8852" y="4348420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3" y="3179071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36957" y="4348420"/>
            <a:ext cx="40655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5% </a:t>
            </a:r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utilized</a:t>
            </a:r>
            <a:endParaRPr lang="en-US" sz="54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43080" y="13811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…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18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éptalálat a következőre: „amazon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0"/>
          <a:stretch/>
        </p:blipFill>
        <p:spPr bwMode="auto">
          <a:xfrm>
            <a:off x="3617276" y="1546153"/>
            <a:ext cx="4762500" cy="3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6998"/>
          <a:stretch/>
        </p:blipFill>
        <p:spPr bwMode="auto">
          <a:xfrm>
            <a:off x="2915079" y="1382528"/>
            <a:ext cx="6166893" cy="34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" name="Rectangle 1"/>
          <p:cNvSpPr/>
          <p:nvPr/>
        </p:nvSpPr>
        <p:spPr>
          <a:xfrm>
            <a:off x="5204076" y="4854462"/>
            <a:ext cx="15888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28478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CLOUD?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61D00-1876-49C5-B15B-8E02C5DED567}"/>
              </a:ext>
            </a:extLst>
          </p:cNvPr>
          <p:cNvSpPr/>
          <p:nvPr/>
        </p:nvSpPr>
        <p:spPr>
          <a:xfrm>
            <a:off x="2291838" y="4061249"/>
            <a:ext cx="7615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A PIECE OF SOFTWARE WHICH OFFERS:</a:t>
            </a:r>
          </a:p>
          <a:p>
            <a:pPr algn="ctr"/>
            <a:endParaRPr lang="en-US" sz="24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TOOLS</a:t>
            </a:r>
            <a:r>
              <a:rPr lang="en-US" sz="2400" dirty="0">
                <a:latin typeface="Arial Black" panose="020B0A04020102020204" pitchFamily="34" charset="0"/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REMOTELY</a:t>
            </a:r>
            <a:r>
              <a:rPr lang="en-US" sz="2400" dirty="0">
                <a:latin typeface="Arial Black" panose="020B0A04020102020204" pitchFamily="34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SIMPLY</a:t>
            </a:r>
            <a:r>
              <a:rPr lang="en-US" sz="2400" dirty="0">
                <a:latin typeface="Arial Black" panose="020B0A04020102020204" pitchFamily="34" charset="0"/>
              </a:rPr>
              <a:t> HANDLE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VIRTUAL</a:t>
            </a:r>
            <a:r>
              <a:rPr lang="en-US" sz="2400" dirty="0">
                <a:latin typeface="Arial Black" panose="020B0A04020102020204" pitchFamily="34" charset="0"/>
              </a:rPr>
              <a:t> HARDWARE AND/OR SOFTWARE.</a:t>
            </a:r>
          </a:p>
        </p:txBody>
      </p:sp>
      <p:pic>
        <p:nvPicPr>
          <p:cNvPr id="7" name="Picture 6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89" y="1543987"/>
            <a:ext cx="2977286" cy="1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634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BENEFITS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E673D-D8F0-4F3E-99FB-2EE47032DD38}"/>
              </a:ext>
            </a:extLst>
          </p:cNvPr>
          <p:cNvSpPr/>
          <p:nvPr/>
        </p:nvSpPr>
        <p:spPr>
          <a:xfrm>
            <a:off x="261809" y="932688"/>
            <a:ext cx="98401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XAAS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IAAS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Infrastructure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	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PAAS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STAAS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 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DAAS – 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services 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48870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RDBMS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837E-4B5B-4AF9-9615-5F3FA6269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" t="1362" r="1235" b="1640"/>
          <a:stretch/>
        </p:blipFill>
        <p:spPr>
          <a:xfrm>
            <a:off x="1550303" y="1290372"/>
            <a:ext cx="9000110" cy="4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0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PROVIDERS</a:t>
            </a:r>
          </a:p>
        </p:txBody>
      </p:sp>
      <p:pic>
        <p:nvPicPr>
          <p:cNvPr id="3074" name="Picture 2" descr="KÃ©ptalÃ¡lat a kÃ¶vetkezÅre: âawsâ">
            <a:extLst>
              <a:ext uri="{FF2B5EF4-FFF2-40B4-BE49-F238E27FC236}">
                <a16:creationId xmlns:a16="http://schemas.microsoft.com/office/drawing/2014/main" id="{2AFC9629-7F4A-4FB4-BEB0-B866AD0B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44" y="1554134"/>
            <a:ext cx="3911771" cy="20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Ã©ptalÃ¡lat a kÃ¶vetkezÅre: âgoogle cloudâ">
            <a:extLst>
              <a:ext uri="{FF2B5EF4-FFF2-40B4-BE49-F238E27FC236}">
                <a16:creationId xmlns:a16="http://schemas.microsoft.com/office/drawing/2014/main" id="{9CF29303-DF53-4D52-A9F1-38AA32B3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42" y="1615780"/>
            <a:ext cx="2928837" cy="17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Ã©ptalÃ¡lat a kÃ¶vetkezÅre: âMicrosoft Azureâ">
            <a:extLst>
              <a:ext uri="{FF2B5EF4-FFF2-40B4-BE49-F238E27FC236}">
                <a16:creationId xmlns:a16="http://schemas.microsoft.com/office/drawing/2014/main" id="{180D10BC-640D-4B19-AD42-579341F1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44" y="4057190"/>
            <a:ext cx="3331376" cy="18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RBDMS GOES TO CLOUD</a:t>
            </a:r>
          </a:p>
        </p:txBody>
      </p:sp>
      <p:pic>
        <p:nvPicPr>
          <p:cNvPr id="5122" name="Picture 2" descr="KÃ©ptalÃ¡lat a kÃ¶vetkezÅre: ânosql Azureâ">
            <a:extLst>
              <a:ext uri="{FF2B5EF4-FFF2-40B4-BE49-F238E27FC236}">
                <a16:creationId xmlns:a16="http://schemas.microsoft.com/office/drawing/2014/main" id="{3CF003A4-88C9-4C8B-B6EF-0AD33F42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967" y="1970742"/>
            <a:ext cx="4265387" cy="287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eart 3">
            <a:extLst>
              <a:ext uri="{FF2B5EF4-FFF2-40B4-BE49-F238E27FC236}">
                <a16:creationId xmlns:a16="http://schemas.microsoft.com/office/drawing/2014/main" id="{88672DED-2A32-AB67-58FD-50F8300F4A0C}"/>
              </a:ext>
            </a:extLst>
          </p:cNvPr>
          <p:cNvSpPr/>
          <p:nvPr/>
        </p:nvSpPr>
        <p:spPr>
          <a:xfrm>
            <a:off x="6694278" y="2949009"/>
            <a:ext cx="914400" cy="914400"/>
          </a:xfrm>
          <a:prstGeom prst="hear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A0767BA-501E-5D7E-DE4E-216B2E8A533E}"/>
              </a:ext>
            </a:extLst>
          </p:cNvPr>
          <p:cNvSpPr/>
          <p:nvPr/>
        </p:nvSpPr>
        <p:spPr>
          <a:xfrm>
            <a:off x="6822040" y="2889607"/>
            <a:ext cx="683335" cy="757719"/>
          </a:xfrm>
          <a:custGeom>
            <a:avLst/>
            <a:gdLst>
              <a:gd name="connsiteX0" fmla="*/ 0 w 1356189"/>
              <a:gd name="connsiteY0" fmla="*/ 1078786 h 1078786"/>
              <a:gd name="connsiteX1" fmla="*/ 1099335 w 1356189"/>
              <a:gd name="connsiteY1" fmla="*/ 523982 h 1078786"/>
              <a:gd name="connsiteX2" fmla="*/ 1356189 w 1356189"/>
              <a:gd name="connsiteY2" fmla="*/ 0 h 1078786"/>
              <a:gd name="connsiteX3" fmla="*/ 1356189 w 1356189"/>
              <a:gd name="connsiteY3" fmla="*/ 0 h 10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6189" h="1078786">
                <a:moveTo>
                  <a:pt x="0" y="1078786"/>
                </a:moveTo>
                <a:cubicBezTo>
                  <a:pt x="436652" y="891283"/>
                  <a:pt x="873304" y="703780"/>
                  <a:pt x="1099335" y="523982"/>
                </a:cubicBezTo>
                <a:cubicBezTo>
                  <a:pt x="1325367" y="344184"/>
                  <a:pt x="1356189" y="0"/>
                  <a:pt x="1356189" y="0"/>
                </a:cubicBezTo>
                <a:lnTo>
                  <a:pt x="1356189" y="0"/>
                </a:lnTo>
              </a:path>
            </a:pathLst>
          </a:custGeom>
          <a:noFill/>
          <a:ln w="603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3444041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RDBMS IN A NEW PERSPECTIVE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5196" y="1982450"/>
            <a:ext cx="28216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</a:p>
          <a:p>
            <a:pPr algn="ctr"/>
            <a:endParaRPr lang="en-US" sz="2800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AEE2-01F0-4BF2-8C57-F42D175E9F46}"/>
              </a:ext>
            </a:extLst>
          </p:cNvPr>
          <p:cNvSpPr/>
          <p:nvPr/>
        </p:nvSpPr>
        <p:spPr>
          <a:xfrm>
            <a:off x="2650685" y="3582263"/>
            <a:ext cx="719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FOR OPERATIONS</a:t>
            </a:r>
          </a:p>
          <a:p>
            <a:pPr algn="ctr"/>
            <a:endParaRPr lang="en-US" dirty="0">
              <a:solidFill>
                <a:srgbClr val="44444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TO BE PERFECT </a:t>
            </a:r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EVERY SITUATION</a:t>
            </a:r>
          </a:p>
        </p:txBody>
      </p:sp>
    </p:spTree>
    <p:extLst>
      <p:ext uri="{BB962C8B-B14F-4D97-AF65-F5344CB8AC3E}">
        <p14:creationId xmlns:p14="http://schemas.microsoft.com/office/powerpoint/2010/main" val="2268917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CHARACTERISTICS OF RDBMS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605" y="1614858"/>
            <a:ext cx="11596953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 always guaranteed </a:t>
            </a: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Fully available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not available at all</a:t>
            </a: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MORE READ ABOUT: ACID &amp; CAP</a:t>
            </a: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35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DO WE REALLY NEED RDBMS PERFECTION?</a:t>
            </a:r>
          </a:p>
        </p:txBody>
      </p:sp>
      <p:pic>
        <p:nvPicPr>
          <p:cNvPr id="5" name="Picture 2" descr="http://athenacinema.com/wp-content/uploads/2012/09/monty-python-and-the-holy-grail-origi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11" y="1689181"/>
            <a:ext cx="7508578" cy="42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64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WE NEED THOSE RIGID SCHEMAS?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908B2-E60F-40E4-83B8-78A56AE8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58" y="1532455"/>
            <a:ext cx="5762082" cy="44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3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GO BEYOND TABULAR DATA?</a:t>
            </a:r>
          </a:p>
        </p:txBody>
      </p:sp>
      <p:pic>
        <p:nvPicPr>
          <p:cNvPr id="8194" name="Picture 2" descr="Képtalálat a következőre: „graph network”">
            <a:extLst>
              <a:ext uri="{FF2B5EF4-FFF2-40B4-BE49-F238E27FC236}">
                <a16:creationId xmlns:a16="http://schemas.microsoft.com/office/drawing/2014/main" id="{AF2B76A2-6704-40F1-A33F-92037C5D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61" y="3293376"/>
            <a:ext cx="4842466" cy="30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hierarchical data”">
            <a:extLst>
              <a:ext uri="{FF2B5EF4-FFF2-40B4-BE49-F238E27FC236}">
                <a16:creationId xmlns:a16="http://schemas.microsoft.com/office/drawing/2014/main" id="{65F3815E-A201-4861-87AB-7FB0487F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16"/>
          <a:stretch/>
        </p:blipFill>
        <p:spPr bwMode="auto">
          <a:xfrm>
            <a:off x="4632063" y="1076579"/>
            <a:ext cx="3624118" cy="36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document data”">
            <a:extLst>
              <a:ext uri="{FF2B5EF4-FFF2-40B4-BE49-F238E27FC236}">
                <a16:creationId xmlns:a16="http://schemas.microsoft.com/office/drawing/2014/main" id="{67E10EDE-6451-4356-9FD3-64FD77E4E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4" t="11597"/>
          <a:stretch/>
        </p:blipFill>
        <p:spPr bwMode="auto">
          <a:xfrm>
            <a:off x="985717" y="1359992"/>
            <a:ext cx="1821578" cy="18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éptalálat a következőre: „hierarchical clustering”">
            <a:extLst>
              <a:ext uri="{FF2B5EF4-FFF2-40B4-BE49-F238E27FC236}">
                <a16:creationId xmlns:a16="http://schemas.microsoft.com/office/drawing/2014/main" id="{2715223E-0105-4FA9-8CF3-52B918060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10085" b="14952"/>
          <a:stretch/>
        </p:blipFill>
        <p:spPr bwMode="auto">
          <a:xfrm>
            <a:off x="755470" y="3792186"/>
            <a:ext cx="3649432" cy="22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iot time series data”">
            <a:extLst>
              <a:ext uri="{FF2B5EF4-FFF2-40B4-BE49-F238E27FC236}">
                <a16:creationId xmlns:a16="http://schemas.microsoft.com/office/drawing/2014/main" id="{31031679-AB5A-4A9A-A5C5-090F60BF7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39044" b="8119"/>
          <a:stretch/>
        </p:blipFill>
        <p:spPr bwMode="auto">
          <a:xfrm>
            <a:off x="8977906" y="1501575"/>
            <a:ext cx="2791010" cy="13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98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SPECIALIZED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40" y="1624786"/>
            <a:ext cx="2895772" cy="2895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1756" y="465867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RDBMS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23894" y="1530998"/>
            <a:ext cx="290534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B050"/>
                </a:solidFill>
                <a:latin typeface="Arial Black" panose="020B0A04020102020204" pitchFamily="34" charset="0"/>
              </a:rPr>
              <a:t>NEW TOOLS</a:t>
            </a:r>
          </a:p>
          <a:p>
            <a:endParaRPr lang="en-US" sz="32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http://i.dailymail.co.uk/i/pix/2008/10/24/article-1080120-02387CD5000005DC-859_468x5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76" y="2335982"/>
            <a:ext cx="2476984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43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3.amazonaws.com/auteurs_production/images/film/monty-pythons-life-of-brian/w1280/monty-pythons-life-of-b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71984">
            <a:off x="3038275" y="5417331"/>
            <a:ext cx="67001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BIG DATA, NOSQL</a:t>
            </a:r>
            <a:r>
              <a:rPr lang="hu-HU" sz="4400" dirty="0">
                <a:solidFill>
                  <a:schemeClr val="bg1"/>
                </a:solidFill>
                <a:latin typeface="Arial Black" panose="020B0A04020102020204" pitchFamily="34" charset="0"/>
              </a:rPr>
              <a:t>, …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851E-04A4-4607-B086-FF416760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24865"/>
            <a:ext cx="9144000" cy="4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8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FCA4-7763-4F16-B863-7385A6350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" t="1520" r="2755" b="2025"/>
          <a:stretch/>
        </p:blipFill>
        <p:spPr>
          <a:xfrm>
            <a:off x="1595945" y="1332145"/>
            <a:ext cx="9000109" cy="47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SYSTEM REVOLUTION IN LATE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2000’S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2" descr="Képtalálat a következőre: „NEW KIDS ON THE BLOCK 80'”">
            <a:extLst>
              <a:ext uri="{FF2B5EF4-FFF2-40B4-BE49-F238E27FC236}">
                <a16:creationId xmlns:a16="http://schemas.microsoft.com/office/drawing/2014/main" id="{21FF2E35-366B-462F-AAE2-A3EE76BD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7" y="1387143"/>
            <a:ext cx="511492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6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large poster of a website&#10;&#10;Description automatically generated with medium confidence">
            <a:extLst>
              <a:ext uri="{FF2B5EF4-FFF2-40B4-BE49-F238E27FC236}">
                <a16:creationId xmlns:a16="http://schemas.microsoft.com/office/drawing/2014/main" id="{CEB4FA83-6E18-CEE3-46B6-C50ABCFB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7" y="271230"/>
            <a:ext cx="11924985" cy="61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3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CATALYSTS OF CHANGE</a:t>
            </a:r>
          </a:p>
        </p:txBody>
      </p:sp>
      <p:pic>
        <p:nvPicPr>
          <p:cNvPr id="2050" name="Picture 2" descr="Képtalálat a következőre: „big data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54" y="1471788"/>
            <a:ext cx="2510496" cy="14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84246" y="3184644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321ED7-43F4-634D-8A72-BFDB88EA34ED}"/>
              </a:ext>
            </a:extLst>
          </p:cNvPr>
          <p:cNvSpPr/>
          <p:nvPr/>
        </p:nvSpPr>
        <p:spPr>
          <a:xfrm>
            <a:off x="6872365" y="3184644"/>
            <a:ext cx="3193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MOBILITY</a:t>
            </a:r>
          </a:p>
        </p:txBody>
      </p:sp>
      <p:pic>
        <p:nvPicPr>
          <p:cNvPr id="7" name="Picture 2" descr="Képtalálat a következőre: „internet of things”">
            <a:extLst>
              <a:ext uri="{FF2B5EF4-FFF2-40B4-BE49-F238E27FC236}">
                <a16:creationId xmlns:a16="http://schemas.microsoft.com/office/drawing/2014/main" id="{561A6997-2C9C-EF42-A420-D22F7773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1511" y="1332591"/>
            <a:ext cx="5155301" cy="1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93FDF4-F269-5449-A022-FFC440D9B6B9}"/>
              </a:ext>
            </a:extLst>
          </p:cNvPr>
          <p:cNvSpPr/>
          <p:nvPr/>
        </p:nvSpPr>
        <p:spPr>
          <a:xfrm>
            <a:off x="281568" y="5901141"/>
            <a:ext cx="4349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TRANSFORMATION</a:t>
            </a:r>
          </a:p>
        </p:txBody>
      </p:sp>
      <p:pic>
        <p:nvPicPr>
          <p:cNvPr id="9" name="Picture 2" descr="Képtalálat a következőre: „omni channel”">
            <a:extLst>
              <a:ext uri="{FF2B5EF4-FFF2-40B4-BE49-F238E27FC236}">
                <a16:creationId xmlns:a16="http://schemas.microsoft.com/office/drawing/2014/main" id="{7BA03EFA-BD0B-2D43-8CF3-1994B47E8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54" y="4396947"/>
            <a:ext cx="2510496" cy="137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upload.wikimedia.org/wikipedia/commons/c/c8/Industry_4.0.png">
            <a:extLst>
              <a:ext uri="{FF2B5EF4-FFF2-40B4-BE49-F238E27FC236}">
                <a16:creationId xmlns:a16="http://schemas.microsoft.com/office/drawing/2014/main" id="{B94A5C32-D3CB-7946-8AB0-D350DA43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78" y="4503560"/>
            <a:ext cx="2611564" cy="126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05064C-7247-8743-80A4-35D12A39AA8E}"/>
              </a:ext>
            </a:extLst>
          </p:cNvPr>
          <p:cNvSpPr/>
          <p:nvPr/>
        </p:nvSpPr>
        <p:spPr>
          <a:xfrm>
            <a:off x="7050344" y="5901141"/>
            <a:ext cx="2837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IoT  / INDUSTRY 4.0</a:t>
            </a:r>
          </a:p>
        </p:txBody>
      </p:sp>
    </p:spTree>
    <p:extLst>
      <p:ext uri="{BB962C8B-B14F-4D97-AF65-F5344CB8AC3E}">
        <p14:creationId xmlns:p14="http://schemas.microsoft.com/office/powerpoint/2010/main" val="8023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 a következőre: „silicon valley movie”">
            <a:extLst>
              <a:ext uri="{FF2B5EF4-FFF2-40B4-BE49-F238E27FC236}">
                <a16:creationId xmlns:a16="http://schemas.microsoft.com/office/drawing/2014/main" id="{0A5F15E0-561B-4F8F-8BE9-492E70D33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/>
          <a:stretch/>
        </p:blipFill>
        <p:spPr bwMode="auto">
          <a:xfrm>
            <a:off x="5995175" y="1248597"/>
            <a:ext cx="4620871" cy="48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AC886E-2B37-424C-88C6-BA0109813193}"/>
              </a:ext>
            </a:extLst>
          </p:cNvPr>
          <p:cNvSpPr/>
          <p:nvPr/>
        </p:nvSpPr>
        <p:spPr>
          <a:xfrm>
            <a:off x="1026250" y="2921168"/>
            <a:ext cx="36279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STARTUPS</a:t>
            </a:r>
            <a:endParaRPr lang="en-U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297631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28399</TotalTime>
  <Words>506</Words>
  <Application>Microsoft Macintosh PowerPoint</Application>
  <PresentationFormat>Widescreen</PresentationFormat>
  <Paragraphs>241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Aharoni</vt:lpstr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1712</cp:revision>
  <cp:lastPrinted>2019-10-02T12:13:50Z</cp:lastPrinted>
  <dcterms:created xsi:type="dcterms:W3CDTF">2014-07-08T13:27:24Z</dcterms:created>
  <dcterms:modified xsi:type="dcterms:W3CDTF">2024-10-17T21:07:00Z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